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5"/>
  </p:notesMasterIdLst>
  <p:sldIdLst>
    <p:sldId id="256" r:id="rId2"/>
    <p:sldId id="257" r:id="rId3"/>
    <p:sldId id="275" r:id="rId4"/>
    <p:sldId id="268" r:id="rId5"/>
    <p:sldId id="276" r:id="rId6"/>
    <p:sldId id="260" r:id="rId7"/>
    <p:sldId id="269" r:id="rId8"/>
    <p:sldId id="277" r:id="rId9"/>
    <p:sldId id="258" r:id="rId10"/>
    <p:sldId id="270" r:id="rId11"/>
    <p:sldId id="278" r:id="rId12"/>
    <p:sldId id="261" r:id="rId13"/>
    <p:sldId id="271" r:id="rId14"/>
    <p:sldId id="262" r:id="rId15"/>
    <p:sldId id="281" r:id="rId16"/>
    <p:sldId id="263" r:id="rId17"/>
    <p:sldId id="288" r:id="rId18"/>
    <p:sldId id="299" r:id="rId19"/>
    <p:sldId id="301" r:id="rId20"/>
    <p:sldId id="298" r:id="rId21"/>
    <p:sldId id="300" r:id="rId22"/>
    <p:sldId id="286" r:id="rId23"/>
    <p:sldId id="287" r:id="rId24"/>
    <p:sldId id="285" r:id="rId25"/>
    <p:sldId id="265" r:id="rId26"/>
    <p:sldId id="264" r:id="rId27"/>
    <p:sldId id="272" r:id="rId28"/>
    <p:sldId id="273" r:id="rId29"/>
    <p:sldId id="284" r:id="rId30"/>
    <p:sldId id="274" r:id="rId31"/>
    <p:sldId id="280" r:id="rId32"/>
    <p:sldId id="279" r:id="rId33"/>
    <p:sldId id="282" r:id="rId34"/>
    <p:sldId id="283" r:id="rId35"/>
    <p:sldId id="289" r:id="rId36"/>
    <p:sldId id="290" r:id="rId37"/>
    <p:sldId id="294" r:id="rId38"/>
    <p:sldId id="295" r:id="rId39"/>
    <p:sldId id="293" r:id="rId40"/>
    <p:sldId id="291" r:id="rId41"/>
    <p:sldId id="292" r:id="rId42"/>
    <p:sldId id="296" r:id="rId43"/>
    <p:sldId id="297" r:id="rId4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38" autoAdjust="0"/>
    <p:restoredTop sz="96327"/>
  </p:normalViewPr>
  <p:slideViewPr>
    <p:cSldViewPr snapToGrid="0">
      <p:cViewPr varScale="1">
        <p:scale>
          <a:sx n="98" d="100"/>
          <a:sy n="98" d="100"/>
        </p:scale>
        <p:origin x="19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00CDF-EFF3-4328-B57C-FEDCEF472C2B}" type="datetimeFigureOut">
              <a:rPr lang="de-AT" smtClean="0"/>
              <a:t>17.09.25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F4AC1-99F5-4900-9DCD-184B7856F2B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712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6116783C-DB41-47E0-8E3C-625E68DD3EF6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6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15D262AB-0A96-424B-9D9E-868CA548D871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6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C732D38-9F79-4372-BA65-248C6A797D58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1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17A398EE-8938-472D-83C4-B4916537D01F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FAB852A-8CCF-4D8A-B696-5576B81E9D9A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6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3CD4BCC-1115-419C-B6ED-3613B3FB603A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9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4D76E4B7-1796-424C-BA0D-DF7FB8F528BA}" type="datetime1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1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67476754-AAEA-42A6-B8F5-A42F77E5AC93}" type="datetime1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2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17B18815-B60C-4180-BA65-403A93BE9D3E}" type="datetime1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5D12C06F-D6A6-4244-BFC0-FD1A317BD503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4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C200BACF-AC84-43D7-9C38-046BC9E11170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3F56A15-3AA8-C642-9737-BEB68BAE4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7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19684E84-E7B7-BE15-E2F2-51609F137C8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552"/>
            <a:ext cx="9906000" cy="6854895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540FFB70-8C51-765C-72FF-173E11D5B87F}"/>
              </a:ext>
            </a:extLst>
          </p:cNvPr>
          <p:cNvSpPr/>
          <p:nvPr userDrawn="1"/>
        </p:nvSpPr>
        <p:spPr>
          <a:xfrm>
            <a:off x="0" y="0"/>
            <a:ext cx="2662177" cy="68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fik 12" descr="Ein Bild, das Grafiken, Screenshot, Logo, Grafikdesign enthält.&#10;&#10;Automatisch generierte Beschreibung">
            <a:extLst>
              <a:ext uri="{FF2B5EF4-FFF2-40B4-BE49-F238E27FC236}">
                <a16:creationId xmlns:a16="http://schemas.microsoft.com/office/drawing/2014/main" id="{B37D5547-85FF-3FAF-82A4-0FE2905C45F6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59585" y="-74164"/>
            <a:ext cx="2374946" cy="83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5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2FF39-6E43-8DCA-E3BC-745F0B815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122362"/>
            <a:ext cx="8420100" cy="273039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STBV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PRE-SEASON-MEETING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2025-26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45AEC3-3603-59B1-05D1-A1A51023E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2730396"/>
          </a:xfrm>
        </p:spPr>
        <p:txBody>
          <a:bodyPr/>
          <a:lstStyle/>
          <a:p>
            <a:endParaRPr lang="en-US" b="1" i="1" dirty="0"/>
          </a:p>
          <a:p>
            <a:r>
              <a:rPr lang="en-US" b="1" dirty="0"/>
              <a:t>ÖBV MINI-BASKETBALL REGELN (U9 bis U13)</a:t>
            </a:r>
          </a:p>
          <a:p>
            <a:r>
              <a:rPr lang="en-US" i="1" dirty="0"/>
              <a:t>BASKETBALL AUSTRIA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sz="1800" i="1" dirty="0"/>
              <a:t>Graz, am 20.09.2025				Milad Kadkhodaei</a:t>
            </a:r>
          </a:p>
        </p:txBody>
      </p:sp>
    </p:spTree>
    <p:extLst>
      <p:ext uri="{BB962C8B-B14F-4D97-AF65-F5344CB8AC3E}">
        <p14:creationId xmlns:p14="http://schemas.microsoft.com/office/powerpoint/2010/main" val="2446896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8A2C0-E4EE-AAFD-4B9A-78B8B5F4A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22C1C-8CF4-F2D0-8369-936CA056E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U11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4B0D34-7CC1-066B-9A9E-5F717EA30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Rückspielregel: </a:t>
            </a:r>
            <a:r>
              <a:rPr lang="de-DE" dirty="0">
                <a:solidFill>
                  <a:srgbClr val="FF0000"/>
                </a:solidFill>
              </a:rPr>
              <a:t>ja</a:t>
            </a:r>
          </a:p>
          <a:p>
            <a:r>
              <a:rPr lang="de-DE" dirty="0"/>
              <a:t>Fouls: 4 persönliche Fouls pro Spieler*in</a:t>
            </a:r>
          </a:p>
          <a:p>
            <a:r>
              <a:rPr lang="de-DE" dirty="0"/>
              <a:t>Teamfouls: 3 pro</a:t>
            </a:r>
            <a:r>
              <a:rPr lang="de-DE" u="sng" dirty="0"/>
              <a:t> </a:t>
            </a:r>
            <a:r>
              <a:rPr lang="de-DE" dirty="0"/>
              <a:t>Spielabschnitt (pro Sechstel)</a:t>
            </a:r>
          </a:p>
          <a:p>
            <a:r>
              <a:rPr lang="de-DE" dirty="0"/>
              <a:t>Verteidigung: Man </a:t>
            </a:r>
            <a:r>
              <a:rPr lang="de-DE" dirty="0" err="1"/>
              <a:t>to</a:t>
            </a:r>
            <a:r>
              <a:rPr lang="de-DE" dirty="0"/>
              <a:t> Man Defense (ab der Mittellinie!)</a:t>
            </a:r>
          </a:p>
          <a:p>
            <a:r>
              <a:rPr lang="de-DE" dirty="0"/>
              <a:t>Team Defense: </a:t>
            </a:r>
            <a:r>
              <a:rPr lang="de-DE" dirty="0">
                <a:solidFill>
                  <a:srgbClr val="00B050"/>
                </a:solidFill>
              </a:rPr>
              <a:t>Ab der gegnerischer Dreierlinie </a:t>
            </a:r>
            <a:r>
              <a:rPr lang="de-DE" dirty="0"/>
              <a:t>*</a:t>
            </a:r>
          </a:p>
          <a:p>
            <a:pPr lvl="0" fontAlgn="base"/>
            <a:r>
              <a:rPr lang="de-DE" dirty="0" err="1"/>
              <a:t>Full</a:t>
            </a:r>
            <a:r>
              <a:rPr lang="de-DE" dirty="0"/>
              <a:t> Court Pressing: </a:t>
            </a:r>
            <a:r>
              <a:rPr lang="de-DE" dirty="0">
                <a:solidFill>
                  <a:srgbClr val="FF0000"/>
                </a:solidFill>
              </a:rPr>
              <a:t>Nicht erlaubt</a:t>
            </a:r>
            <a:endParaRPr lang="de-DE" dirty="0"/>
          </a:p>
          <a:p>
            <a:pPr marL="0" lvl="0" indent="0" fontAlgn="base">
              <a:buNone/>
            </a:pPr>
            <a:endParaRPr lang="de-DE" dirty="0"/>
          </a:p>
          <a:p>
            <a:pPr marL="0" indent="0" fontAlgn="base">
              <a:buNone/>
            </a:pPr>
            <a:r>
              <a:rPr lang="de-DE" sz="2400" i="1" dirty="0"/>
              <a:t>* In den Altersklassen U11 und jünger wird ab der gegnerischen Dreierlinie verteidigt. Ab +15 darf erst ab dem höchsten Punkt der eigenen Dreipunktlinie verteidigt werden.</a:t>
            </a:r>
            <a:endParaRPr lang="de-AT" sz="2400" i="1" dirty="0"/>
          </a:p>
          <a:p>
            <a:pPr lvl="0" fontAlgn="base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425190-4DEE-1F5A-7849-7C1B25627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10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4401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DEB98-B6B0-414B-C1F7-50429332A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68D11-DAC7-5493-794D-90BEA050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U12 BEWERB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B7121B-4BCF-69AC-C850-0254302F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11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5450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CFCD-6041-E937-1499-93FB0C27D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FF8E33-2B21-1E13-7087-73CF72E9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U12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716F24-0752-FDD4-8F65-149DC0281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Ballgröße: 5</a:t>
            </a:r>
          </a:p>
          <a:p>
            <a:pPr lvl="0" fontAlgn="base"/>
            <a:r>
              <a:rPr lang="de-DE" dirty="0"/>
              <a:t>Korbhöhe: 2,60 Meter</a:t>
            </a:r>
          </a:p>
          <a:p>
            <a:pPr lvl="0" fontAlgn="base"/>
            <a:r>
              <a:rPr lang="de-DE" dirty="0"/>
              <a:t>Spielform: 4 x 4</a:t>
            </a:r>
          </a:p>
          <a:p>
            <a:pPr fontAlgn="base"/>
            <a:r>
              <a:rPr lang="de-DE" dirty="0"/>
              <a:t>Spielzeit Turnier: 6 x 4 min netto*</a:t>
            </a:r>
          </a:p>
          <a:p>
            <a:pPr lvl="0" fontAlgn="base"/>
            <a:r>
              <a:rPr lang="de-DE" dirty="0"/>
              <a:t>Spielzeit Einzelspiel: </a:t>
            </a:r>
            <a:r>
              <a:rPr lang="de-DE" b="1" dirty="0"/>
              <a:t>6 x 5 min </a:t>
            </a:r>
            <a:r>
              <a:rPr lang="de-DE" dirty="0"/>
              <a:t>netto*</a:t>
            </a:r>
          </a:p>
          <a:p>
            <a:pPr lvl="0" fontAlgn="base"/>
            <a:r>
              <a:rPr lang="de-DE" dirty="0"/>
              <a:t>Pausen: 1 Minute; Halbzeit: 5 min</a:t>
            </a:r>
          </a:p>
          <a:p>
            <a:pPr marL="0" lvl="0" indent="0" fontAlgn="base">
              <a:buNone/>
            </a:pPr>
            <a:endParaRPr lang="de-DE" dirty="0"/>
          </a:p>
          <a:p>
            <a:pPr marL="0" lvl="0" indent="0" fontAlgn="base">
              <a:buNone/>
            </a:pPr>
            <a:r>
              <a:rPr lang="de-DE" i="1" dirty="0"/>
              <a:t>* In den letzten zwei Spielminuten des 6. Abschnitts wird die Spieluhr auch nach jedem Korberfolg angehalten</a:t>
            </a:r>
            <a:endParaRPr lang="de-AT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DCBED3-BFAA-4474-13AF-FE25DE3E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6781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A8987-34DD-F63C-F262-EF6DFA635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74B6DE-877D-040C-9DA2-E00ADB374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U12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F09399-2D14-BF5B-9932-F7534B70B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Rückspielregel: </a:t>
            </a:r>
            <a:r>
              <a:rPr lang="de-DE" dirty="0">
                <a:solidFill>
                  <a:srgbClr val="FF0000"/>
                </a:solidFill>
              </a:rPr>
              <a:t>ja</a:t>
            </a:r>
          </a:p>
          <a:p>
            <a:r>
              <a:rPr lang="de-DE" dirty="0"/>
              <a:t>Fouls: 4 persönliche Fouls pro Spieler*in</a:t>
            </a:r>
          </a:p>
          <a:p>
            <a:r>
              <a:rPr lang="de-DE" dirty="0"/>
              <a:t>Teamfouls: 3 pro</a:t>
            </a:r>
            <a:r>
              <a:rPr lang="de-DE" u="sng" dirty="0"/>
              <a:t> </a:t>
            </a:r>
            <a:r>
              <a:rPr lang="de-DE" dirty="0"/>
              <a:t>Spielabschnitt (pro Sechstel)</a:t>
            </a:r>
          </a:p>
          <a:p>
            <a:r>
              <a:rPr lang="de-DE" dirty="0"/>
              <a:t>Verteidigung: Man </a:t>
            </a:r>
            <a:r>
              <a:rPr lang="de-DE" dirty="0" err="1"/>
              <a:t>to</a:t>
            </a:r>
            <a:r>
              <a:rPr lang="de-DE" dirty="0"/>
              <a:t> Man Defense (ab der Mittellinie!)</a:t>
            </a:r>
          </a:p>
          <a:p>
            <a:pPr lvl="0" fontAlgn="base"/>
            <a:r>
              <a:rPr lang="de-DE" dirty="0" err="1"/>
              <a:t>Full</a:t>
            </a:r>
            <a:r>
              <a:rPr lang="de-DE" dirty="0"/>
              <a:t> Court Pressing: </a:t>
            </a:r>
            <a:r>
              <a:rPr lang="de-DE" dirty="0">
                <a:solidFill>
                  <a:schemeClr val="accent6"/>
                </a:solidFill>
              </a:rPr>
              <a:t>Erlaubt</a:t>
            </a:r>
            <a:r>
              <a:rPr lang="de-DE" dirty="0"/>
              <a:t> (bis zur +14 Führung) *</a:t>
            </a:r>
          </a:p>
          <a:p>
            <a:pPr marL="0" lvl="0" indent="0" fontAlgn="base">
              <a:buNone/>
            </a:pPr>
            <a:endParaRPr lang="de-DE" dirty="0"/>
          </a:p>
          <a:p>
            <a:pPr marL="0" indent="0" fontAlgn="base">
              <a:buNone/>
            </a:pPr>
            <a:r>
              <a:rPr lang="de-DE" sz="2400" dirty="0"/>
              <a:t>* </a:t>
            </a:r>
            <a:r>
              <a:rPr lang="de-DE" sz="2400" dirty="0" err="1"/>
              <a:t>Full</a:t>
            </a:r>
            <a:r>
              <a:rPr lang="de-DE" sz="2400" dirty="0"/>
              <a:t> Court Pressing ist ab der U12 erlaubt, solange die Mannschaft nicht mit mehr als +15 in Führung liegt. Ab diesem Zeitpunkt darf erst ab dem höchsten Punkt der eigenen Dreipunktelinie verteidigt werden. </a:t>
            </a:r>
            <a:endParaRPr lang="de-AT" sz="2400" dirty="0"/>
          </a:p>
          <a:p>
            <a:pPr marL="0" lvl="0" indent="0" fontAlgn="base">
              <a:buNone/>
            </a:pP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586985-C4F6-873E-75E9-1C3DEADE6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8609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1E5E7-6D72-1975-9A44-DB3DAE498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A2BC2-41D8-8935-4F37-0FFA2C2DF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U13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E1EA00-451C-A517-EE09-BE318175F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Korbhöhe: </a:t>
            </a:r>
            <a:r>
              <a:rPr lang="de-DE" b="1" dirty="0"/>
              <a:t>3,05 Meter</a:t>
            </a:r>
          </a:p>
          <a:p>
            <a:pPr lvl="0" fontAlgn="base"/>
            <a:endParaRPr lang="de-DE" b="1" dirty="0"/>
          </a:p>
          <a:p>
            <a:pPr marL="0" indent="0" fontAlgn="base">
              <a:buNone/>
            </a:pPr>
            <a:r>
              <a:rPr lang="de-DE" i="1" dirty="0"/>
              <a:t>Sollten die Körbe im U9 bis U12 </a:t>
            </a:r>
            <a:r>
              <a:rPr lang="de-DE" i="1" dirty="0" err="1"/>
              <a:t>Bewerb</a:t>
            </a:r>
            <a:r>
              <a:rPr lang="de-DE" i="1" dirty="0"/>
              <a:t> nicht höhenverstellbar sein, so muss der Veranstalter um eine Ausnahmeregelung beim LV ansuchen. </a:t>
            </a:r>
            <a:endParaRPr lang="de-DE" b="1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C706CC-E467-103E-C3AB-44963C08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781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26ADA-7838-BC23-94D9-05FC8F837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02018-A169-B99B-6D56-937FAB58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ÜBERBLICK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C2B2F2-06E3-21B9-5D8A-03841F2F4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15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5732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96C4A-F835-F4E6-0AA4-4AF86308B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4A90E-84DD-B2C9-A73F-8B824B9F4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TIMEOUT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BD7B46-D432-34E3-7625-30547586D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U9 bis U12: ein Timeout pro Halbzeit pro Team</a:t>
            </a:r>
          </a:p>
          <a:p>
            <a:r>
              <a:rPr lang="de-DE" dirty="0"/>
              <a:t>Halbzeitpause ist nach dem dritten Sechstel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D97ADC-FC8F-B0B8-8B2C-3AC14A63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16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8267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F6527-857A-4677-D870-23EB62107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4DB623-08EE-C57D-4AC0-634462A5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VERLÄNGERUNG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C73E98-B1A7-1345-6A00-AA889E304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Zwei Minuten netto</a:t>
            </a:r>
          </a:p>
          <a:p>
            <a:r>
              <a:rPr lang="de-DE" dirty="0"/>
              <a:t>Die Spieluhr wird nach jedem Korberfolg angehalten. 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DC9EDF-9577-415B-D3E5-56DAF809F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17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502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30C30-8239-37E7-68FA-58C254548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76FBB-BC01-E151-2010-70605200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FREIWURF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0A175B-EDB0-DE01-8C7D-A41D1588E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U9/U10: 	1,00 Meter vorverlegt</a:t>
            </a:r>
            <a:endParaRPr lang="de-AT" dirty="0"/>
          </a:p>
          <a:p>
            <a:pPr lvl="0" fontAlgn="base"/>
            <a:r>
              <a:rPr lang="de-DE" dirty="0"/>
              <a:t>U11/U12:	0,5 Meter vorverlegt</a:t>
            </a:r>
            <a:endParaRPr lang="de-AT" dirty="0"/>
          </a:p>
          <a:p>
            <a:pPr lvl="0" fontAlgn="base"/>
            <a:endParaRPr lang="de-DE" dirty="0"/>
          </a:p>
          <a:p>
            <a:pPr lvl="0" fontAlgn="base"/>
            <a:r>
              <a:rPr lang="de-DE" dirty="0"/>
              <a:t>Die Freiwurflinien sind von der Heimmannschaft bzw. Veranstalter vor Spiel/Turnierbeginn zu kennzeichnen. </a:t>
            </a:r>
            <a:endParaRPr lang="de-AT" dirty="0"/>
          </a:p>
          <a:p>
            <a:pPr lvl="0" fontAlgn="base"/>
            <a:r>
              <a:rPr lang="de-DE" dirty="0"/>
              <a:t>Die 1. Schiedsrichterin bzw. der 1. Schiedsrichter hat die korrekte Anbringung dieser Freiwurflinien vor Spielbeginn zu überprüfen.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7B4B21-CDF1-A3B0-FA02-3C386DCD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18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0111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225C9-7BF8-B337-7AE7-A86F26C8F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27137-4B97-CE86-C714-64E77091C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RÜCKSPIEL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49967E-9F0C-94CC-A66D-7C5CC72AA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U9: Keine Rückspielregel</a:t>
            </a:r>
            <a:endParaRPr lang="de-AT" dirty="0"/>
          </a:p>
          <a:p>
            <a:pPr lvl="0" fontAlgn="base"/>
            <a:r>
              <a:rPr lang="de-DE" dirty="0"/>
              <a:t>U10: Keine Rückspielregel</a:t>
            </a:r>
          </a:p>
          <a:p>
            <a:pPr lvl="0" fontAlgn="base"/>
            <a:endParaRPr lang="de-AT" dirty="0"/>
          </a:p>
          <a:p>
            <a:pPr lvl="0" fontAlgn="base"/>
            <a:r>
              <a:rPr lang="de-DE" dirty="0">
                <a:solidFill>
                  <a:srgbClr val="FF0000"/>
                </a:solidFill>
              </a:rPr>
              <a:t>ab U11: Mit Rückspielregel</a:t>
            </a:r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043D8D-7FDB-3E69-A594-3800F01BD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19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6541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FFFD5-F85B-5AC4-24F2-78542056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BEWERB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9E2D8F-835E-EC59-1BFA-13225332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2897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2746C-B4F4-8DB0-FA01-143A9E2AC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82E4C-9E57-6278-7A64-15089AF4E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3-PUNKTE-WURF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07A008-F626-5334-8D19-F1D62583B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Erfolgreiche Würfe bis inkl. U12 innerhalb der Zone (3 Sekunden Raum) zählen 2 Punkte außerhalb der Zone zählen 3 Punkte.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432467-3438-1585-7E05-7C543F21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20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070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F9E45-1D49-B188-74D3-919E15A82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A4A960-0F77-DC6D-860E-C1F5B35D4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EINWURF IM RÜCKFELD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4EF5ED-6BD4-91BF-8AF7-FCC8C350F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U9 bis inkl. U12: </a:t>
            </a:r>
            <a:endParaRPr lang="de-AT" dirty="0"/>
          </a:p>
          <a:p>
            <a:r>
              <a:rPr lang="de-DE" dirty="0"/>
              <a:t>Wenn es zu einer </a:t>
            </a:r>
            <a:r>
              <a:rPr lang="de-DE" dirty="0" err="1"/>
              <a:t>Einwurfsituation</a:t>
            </a:r>
            <a:r>
              <a:rPr lang="de-DE" dirty="0"/>
              <a:t> im </a:t>
            </a:r>
            <a:r>
              <a:rPr lang="de-DE" dirty="0" err="1"/>
              <a:t>Rückfeld</a:t>
            </a:r>
            <a:r>
              <a:rPr lang="de-DE" dirty="0"/>
              <a:t> kommt (außer Foul und pädagogischer Bedarf), so muss der Referee den Ball nicht freigeben und den Ball zum Einwurf übergeben. Stattdessen kann der Einwurf sofort durchgeführt werden. </a:t>
            </a:r>
          </a:p>
          <a:p>
            <a:r>
              <a:rPr lang="de-DE" dirty="0"/>
              <a:t>Bei pädagogischem Bedarf, kann der Referee entscheiden, den Einwurf mit Übergabe durchzuführen.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3E2989-DE11-556C-DE33-5F452B15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21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3040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0238-8106-0A27-41DE-C8E095600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86E5B-7253-6070-36BB-07DC8EF9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TEAMGRÖSSE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64F9ED-157B-7B0F-D05C-4D5B6D659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U9 bis U12: mindestens 8, maximal 12 SpielerInnen auf dem Spielbericht.  </a:t>
            </a:r>
            <a:endParaRPr lang="de-AT" dirty="0"/>
          </a:p>
          <a:p>
            <a:r>
              <a:rPr lang="de-DE" dirty="0"/>
              <a:t>Mindestens 8 SpielerInnen müssen jedoch auf der Vereinsmannschaftliste stehen. *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i="1" dirty="0"/>
              <a:t>* Tritt eine Mannschaft mit mindestens 4, aber weniger als 8 Spieler*innen an, wird das Spiel trotzdem angepfiffen/durchgeführt. </a:t>
            </a:r>
          </a:p>
          <a:p>
            <a:endParaRPr lang="de-DE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167634-BEC2-71FF-6488-156258DB2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388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0613B-999E-615E-56FB-BBD35B452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3DABE-BA07-BDE1-9059-B08BDCA6D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24 Sekunden </a:t>
            </a:r>
            <a:r>
              <a:rPr lang="de-DE" sz="4000" b="1" dirty="0" err="1"/>
              <a:t>Shotclock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39D6C3-660F-35E2-55E2-6AD9FF4D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KEINE SHOTCLOCK</a:t>
            </a:r>
          </a:p>
          <a:p>
            <a:endParaRPr lang="de-DE" dirty="0"/>
          </a:p>
          <a:p>
            <a:r>
              <a:rPr lang="de-DE" dirty="0"/>
              <a:t>Es gibt keine 24 Sekunden. Bei exzessiven Zeitspiel kann die Schiedsrichterin </a:t>
            </a:r>
            <a:r>
              <a:rPr lang="de-DE" dirty="0" err="1"/>
              <a:t>bzw</a:t>
            </a:r>
            <a:r>
              <a:rPr lang="de-DE" dirty="0"/>
              <a:t> der Schiedsrichter im eigenen Ermessen, die noch zu spielenden Sekunden des Angriffs ansagen (lautes Runterzählen der letzten 8 Sekunden).</a:t>
            </a:r>
            <a:endParaRPr lang="de-AT" sz="40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5B903B-73D9-18D4-6CEF-5ADEB6C0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4550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CB3C2-3BA8-1302-756E-329791CFC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E2111-7488-4209-357F-BD03BCA80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WECHSEL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C78DB2-3E48-D4DF-6391-227C5A1F8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1"/>
            <a:r>
              <a:rPr lang="de-DE" dirty="0"/>
              <a:t>Jede(</a:t>
            </a:r>
            <a:r>
              <a:rPr lang="de-DE" dirty="0" err="1"/>
              <a:t>r</a:t>
            </a:r>
            <a:r>
              <a:rPr lang="de-DE" dirty="0"/>
              <a:t>) auf dem Spielformular aufgeschrieben(</a:t>
            </a:r>
            <a:r>
              <a:rPr lang="de-DE" dirty="0" err="1"/>
              <a:t>e</a:t>
            </a:r>
            <a:r>
              <a:rPr lang="de-DE" dirty="0"/>
              <a:t>) Spielerin oder Spieler muss im Verlauf der des Spiels in </a:t>
            </a:r>
            <a:r>
              <a:rPr lang="de-DE" dirty="0">
                <a:highlight>
                  <a:srgbClr val="FFFF00"/>
                </a:highlight>
              </a:rPr>
              <a:t>mindestens zwei Spielabschnitten</a:t>
            </a:r>
            <a:r>
              <a:rPr lang="de-DE" dirty="0"/>
              <a:t> eingesetzt werden und muss mindestens zwei Spielabschnitte pausieren.</a:t>
            </a:r>
            <a:endParaRPr lang="de-AT" sz="3600" dirty="0"/>
          </a:p>
          <a:p>
            <a:pPr lvl="1"/>
            <a:r>
              <a:rPr lang="de-DE" dirty="0"/>
              <a:t>Das Ein- und Auswechseln während eines Viertels ist erlaubt und gewünscht. Ein eingewechselte (</a:t>
            </a:r>
            <a:r>
              <a:rPr lang="de-DE" dirty="0" err="1"/>
              <a:t>r</a:t>
            </a:r>
            <a:r>
              <a:rPr lang="de-DE" dirty="0"/>
              <a:t>) Spielerin oder Spieler wird am Spielbericht abgehakt.</a:t>
            </a:r>
            <a:endParaRPr lang="de-AT" sz="3600" dirty="0"/>
          </a:p>
          <a:p>
            <a:pPr lvl="1"/>
            <a:r>
              <a:rPr lang="de-DE" dirty="0"/>
              <a:t>Spielt ein(</a:t>
            </a:r>
            <a:r>
              <a:rPr lang="de-DE" dirty="0" err="1"/>
              <a:t>e</a:t>
            </a:r>
            <a:r>
              <a:rPr lang="de-DE" dirty="0"/>
              <a:t>) aufgeschrieben(</a:t>
            </a:r>
            <a:r>
              <a:rPr lang="de-DE" dirty="0" err="1"/>
              <a:t>e</a:t>
            </a:r>
            <a:r>
              <a:rPr lang="de-DE" dirty="0"/>
              <a:t>) Spielerin oder Spieler nicht gem. 1., so verliert die verletzende Mannschaft das Spiel mit 20:0. </a:t>
            </a:r>
            <a:endParaRPr lang="de-AT" sz="3600" dirty="0"/>
          </a:p>
          <a:p>
            <a:pPr lvl="1"/>
            <a:r>
              <a:rPr lang="de-DE" dirty="0"/>
              <a:t>Bei einer </a:t>
            </a:r>
            <a:r>
              <a:rPr lang="de-DE" b="1" dirty="0"/>
              <a:t>Verletzung</a:t>
            </a:r>
            <a:r>
              <a:rPr lang="de-DE" dirty="0"/>
              <a:t> eines Spielers, wird der Spieler </a:t>
            </a:r>
            <a:r>
              <a:rPr lang="de-DE" dirty="0">
                <a:highlight>
                  <a:srgbClr val="FFFF00"/>
                </a:highlight>
              </a:rPr>
              <a:t>mit den am wenigsten erzielten Punkten</a:t>
            </a:r>
            <a:r>
              <a:rPr lang="de-DE" dirty="0"/>
              <a:t> eingewechselt (und auch am Spielbericht abgehakt).</a:t>
            </a:r>
            <a:endParaRPr lang="de-AT" sz="36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02C528-C940-74D3-FFE8-1A9242A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4210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73B41-D974-334D-E3A1-761417D53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B931A7-5AED-4CA7-B4F3-066059D34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WECHSEL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1FB322-DDBA-0BCD-88E5-1421F1707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1"/>
            <a:r>
              <a:rPr lang="de-DE" dirty="0"/>
              <a:t>Wechsel können durchgeführt werden, wenn die Zeit angehalten wird bzw. es zu einer „</a:t>
            </a:r>
            <a:r>
              <a:rPr lang="de-DE" dirty="0" err="1"/>
              <a:t>dead</a:t>
            </a:r>
            <a:r>
              <a:rPr lang="de-DE" dirty="0"/>
              <a:t> ball </a:t>
            </a:r>
            <a:r>
              <a:rPr lang="de-DE" dirty="0" err="1"/>
              <a:t>situation</a:t>
            </a:r>
            <a:r>
              <a:rPr lang="de-DE" dirty="0"/>
              <a:t>“ gekommen ist. 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Ein fliegender Wechsel ist </a:t>
            </a:r>
            <a:r>
              <a:rPr lang="de-DE" b="1" dirty="0"/>
              <a:t>nicht erlaubt</a:t>
            </a:r>
            <a:r>
              <a:rPr lang="de-AT" b="1" dirty="0"/>
              <a:t> </a:t>
            </a:r>
            <a:endParaRPr lang="de-AT" sz="36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2BF2B3-A883-026D-EDDD-9B4ABEB6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25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1614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6AE88-C84F-D258-0D5F-A3765C2E1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4D9B5-1CA0-4F2C-6B41-E7C2A3606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FOULS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AB6510-463A-6F42-1604-89A45AB73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b="1" dirty="0"/>
              <a:t>4 persönliche Fouls </a:t>
            </a:r>
            <a:r>
              <a:rPr lang="de-DE" dirty="0"/>
              <a:t>pro Spieler*in</a:t>
            </a:r>
          </a:p>
          <a:p>
            <a:r>
              <a:rPr lang="de-DE" dirty="0">
                <a:highlight>
                  <a:srgbClr val="FFFF00"/>
                </a:highlight>
              </a:rPr>
              <a:t>3 Teamfouls pro</a:t>
            </a:r>
            <a:r>
              <a:rPr lang="de-DE" u="sng" dirty="0">
                <a:highlight>
                  <a:srgbClr val="FFFF00"/>
                </a:highlight>
              </a:rPr>
              <a:t> </a:t>
            </a:r>
            <a:r>
              <a:rPr lang="de-DE" dirty="0">
                <a:highlight>
                  <a:srgbClr val="FFFF00"/>
                </a:highlight>
              </a:rPr>
              <a:t>Spielabschnitt </a:t>
            </a:r>
            <a:r>
              <a:rPr lang="de-DE" dirty="0"/>
              <a:t>(pro Sechstel)</a:t>
            </a:r>
          </a:p>
          <a:p>
            <a:r>
              <a:rPr lang="de-DE" dirty="0"/>
              <a:t>Ab dem 4. Teamfoul Freiwürfe</a:t>
            </a:r>
            <a:endParaRPr lang="de-AT" sz="40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720195-C9AA-AC37-A826-D993E3CA2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26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9398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FDE51-DFD9-8D69-442E-B48886920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81CC9-4623-B255-3D4F-DB9276C1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EINWURF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A66999-DF63-1F1F-4C01-F4A8CB79D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Bei einem Einwurf muss der Abstand eines Verteidigers zu </a:t>
            </a:r>
            <a:r>
              <a:rPr lang="de-DE" dirty="0" err="1"/>
              <a:t>Einwurfspielerin</a:t>
            </a:r>
            <a:r>
              <a:rPr lang="de-DE" dirty="0"/>
              <a:t> oder </a:t>
            </a:r>
            <a:r>
              <a:rPr lang="de-DE" dirty="0" err="1"/>
              <a:t>Einwurfspieler</a:t>
            </a:r>
            <a:r>
              <a:rPr lang="de-DE" dirty="0"/>
              <a:t> mind. </a:t>
            </a:r>
            <a:r>
              <a:rPr lang="de-DE" dirty="0">
                <a:highlight>
                  <a:srgbClr val="FFFF00"/>
                </a:highlight>
              </a:rPr>
              <a:t>1m </a:t>
            </a:r>
            <a:r>
              <a:rPr lang="de-DE" dirty="0"/>
              <a:t>zur Person bzw. zur Outlinie betragen.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74AF63-A8A5-8737-15F2-09BE573F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27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5502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72220-BDB2-DB41-BDD6-016FBB4C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70114E-277E-8363-0460-1A89DDFD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DOPPELN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FD0150-E456-A083-3079-165265D78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>
                <a:solidFill>
                  <a:srgbClr val="FF0000"/>
                </a:solidFill>
              </a:rPr>
              <a:t>DOPPELN = VERBOTEN</a:t>
            </a:r>
          </a:p>
          <a:p>
            <a:pPr lvl="0" fontAlgn="base"/>
            <a:endParaRPr lang="de-DE" dirty="0"/>
          </a:p>
          <a:p>
            <a:pPr lvl="0" fontAlgn="base"/>
            <a:r>
              <a:rPr lang="de-DE" dirty="0"/>
              <a:t>Alle Formen des Doppelns in Ganz- und Halbfeld sind verboten. Dabei ist bewusstes Doppeln von altersbedingter „Rudelbildung“ zu unterscheiden!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D9B658-DE4D-9595-48DB-B1AC1B78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28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8168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DD12F-B894-A57A-FE79-8D722377D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AE7A0-92DB-853A-08A2-6C0218CF3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PICK &amp; ROLL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8340F0-30D9-67EA-913A-E82EABBB1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>
                <a:solidFill>
                  <a:srgbClr val="FF0000"/>
                </a:solidFill>
              </a:rPr>
              <a:t>PICK &amp; ROLL = VERBOTEN</a:t>
            </a:r>
          </a:p>
          <a:p>
            <a:pPr lvl="0" fontAlgn="base"/>
            <a:r>
              <a:rPr lang="de-DE" dirty="0">
                <a:solidFill>
                  <a:srgbClr val="FF0000"/>
                </a:solidFill>
              </a:rPr>
              <a:t>PICK &amp; POP = VERBOTEN</a:t>
            </a:r>
          </a:p>
          <a:p>
            <a:pPr lvl="0" fontAlgn="base"/>
            <a:r>
              <a:rPr lang="de-DE" dirty="0">
                <a:solidFill>
                  <a:srgbClr val="FF0000"/>
                </a:solidFill>
              </a:rPr>
              <a:t>HAND-OFF = VERBOTEN</a:t>
            </a:r>
          </a:p>
          <a:p>
            <a:pPr lvl="0" fontAlgn="base"/>
            <a:endParaRPr lang="de-DE" dirty="0"/>
          </a:p>
          <a:p>
            <a:r>
              <a:rPr lang="de-DE" dirty="0"/>
              <a:t>Untersagt sind alle Formen von Blockaden direkt am Ball (z.B. Pick and Roll, Pick and Pop, Hand – Off) und auch indirekte abseits des Balles. 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87E323-DA6F-5275-4112-EACDF8BB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29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2642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C0C6D-5609-F6AD-C3B9-298789BA6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6A99E-ADE7-35DF-9CE6-593D453C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9A25B-5BA5-C527-4D8A-0C3E58474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Ballgröße: 4</a:t>
            </a:r>
          </a:p>
          <a:p>
            <a:pPr lvl="0" fontAlgn="base"/>
            <a:r>
              <a:rPr lang="de-DE" dirty="0"/>
              <a:t>Korbhöhe: 2,60 Meter</a:t>
            </a:r>
          </a:p>
          <a:p>
            <a:pPr lvl="0" fontAlgn="base"/>
            <a:r>
              <a:rPr lang="de-DE" dirty="0"/>
              <a:t>Spielform: 4 x 4</a:t>
            </a:r>
          </a:p>
          <a:p>
            <a:pPr fontAlgn="base"/>
            <a:r>
              <a:rPr lang="de-DE" dirty="0"/>
              <a:t>Spielzeit Turnier: 6 x 4 min netto*</a:t>
            </a:r>
          </a:p>
          <a:p>
            <a:pPr lvl="0" fontAlgn="base"/>
            <a:r>
              <a:rPr lang="de-DE" dirty="0"/>
              <a:t>Spielzeit Einzelspiel: </a:t>
            </a:r>
            <a:r>
              <a:rPr lang="de-DE" b="1" dirty="0"/>
              <a:t>6 x 4 min </a:t>
            </a:r>
            <a:r>
              <a:rPr lang="de-DE" dirty="0"/>
              <a:t>netto*</a:t>
            </a:r>
          </a:p>
          <a:p>
            <a:pPr lvl="0" fontAlgn="base"/>
            <a:r>
              <a:rPr lang="de-DE" dirty="0"/>
              <a:t>Pausen: 1 Minute; Halbzeit: 5 min</a:t>
            </a:r>
          </a:p>
          <a:p>
            <a:pPr lvl="0" fontAlgn="base"/>
            <a:endParaRPr lang="de-DE" dirty="0"/>
          </a:p>
          <a:p>
            <a:pPr marL="0" lvl="0" indent="0" fontAlgn="base">
              <a:buNone/>
            </a:pPr>
            <a:r>
              <a:rPr lang="de-DE" i="1" dirty="0"/>
              <a:t>* In den letzten zwei Spielminuten des 6. Abschnitts wird die Spieluhr auch nach jedem Korberfolg angehalten</a:t>
            </a:r>
            <a:endParaRPr lang="de-AT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79B4AB-237E-9CD6-9642-E2F98CAC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119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F4EE-6441-95C4-D53F-87717E714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E0D32-FFA2-3C3B-C059-F2CF2EC3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HELP DEFENSE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6D9A66-9F2F-C464-643B-4ACA687DA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fontAlgn="base"/>
            <a:r>
              <a:rPr lang="de-DE" dirty="0">
                <a:solidFill>
                  <a:schemeClr val="accent6"/>
                </a:solidFill>
              </a:rPr>
              <a:t>HELP DEFENSE = ERLAUBT</a:t>
            </a:r>
          </a:p>
          <a:p>
            <a:pPr marL="0" lvl="0" indent="0" fontAlgn="base">
              <a:buNone/>
            </a:pPr>
            <a:endParaRPr lang="de-DE" dirty="0"/>
          </a:p>
          <a:p>
            <a:pPr lvl="0" fontAlgn="base"/>
            <a:r>
              <a:rPr lang="de-DE" dirty="0"/>
              <a:t>Ist die Verteidigerin oder der Verteidiger innerhalb der  3 Punkte Linie am Ball klar geschlagen und der Korb direkt bedroht, so darf geholfen werden.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68ACE3-06F5-1700-EDE3-D73BEEF2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30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2617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E9A44-7382-14BE-B346-FDC4D7CAE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D6E77-9ED3-1D3D-E2EE-66E965B0E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TEAM DEFENSE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02F624-C18E-58BC-4A85-440BE994F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fontAlgn="base"/>
            <a:r>
              <a:rPr lang="de-DE" dirty="0">
                <a:solidFill>
                  <a:schemeClr val="accent6"/>
                </a:solidFill>
              </a:rPr>
              <a:t>TEAM DEFENSE = ERLAUBT *</a:t>
            </a:r>
          </a:p>
          <a:p>
            <a:pPr marL="0" lvl="0" indent="0" fontAlgn="base">
              <a:buNone/>
            </a:pPr>
            <a:endParaRPr lang="de-DE" dirty="0"/>
          </a:p>
          <a:p>
            <a:pPr marL="0" lvl="0" indent="0" fontAlgn="base">
              <a:buNone/>
            </a:pPr>
            <a:r>
              <a:rPr lang="de-DE" dirty="0"/>
              <a:t>* In den Altersklassen U11 und jünger wird ab der gegnerischen Dreierlinie verteidigt. Ab +15 darf erst ab dem höchsten Punkt der eigenen Dreipunktlinie verteidigt werden.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7AAF22-EC60-0892-4B03-3767AEAE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31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0396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D24D4-168F-E63A-E7D5-4AA1CBD2B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A79DE-BB06-1ABC-A4AD-B39D92C6D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bis U12 FULL COURT PRESSING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0F8982-2917-E743-BBDE-CFE6A13E0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fontAlgn="base"/>
            <a:r>
              <a:rPr lang="de-DE" dirty="0">
                <a:solidFill>
                  <a:srgbClr val="FF0000"/>
                </a:solidFill>
              </a:rPr>
              <a:t>U9 bis U11 = VERBOTEN</a:t>
            </a:r>
          </a:p>
          <a:p>
            <a:pPr fontAlgn="base"/>
            <a:r>
              <a:rPr lang="de-DE" dirty="0">
                <a:solidFill>
                  <a:schemeClr val="accent6"/>
                </a:solidFill>
              </a:rPr>
              <a:t>U12 = ERLAUBT *</a:t>
            </a:r>
          </a:p>
          <a:p>
            <a:pPr marL="0" lvl="0" indent="0" fontAlgn="base">
              <a:buNone/>
            </a:pPr>
            <a:endParaRPr lang="de-DE" dirty="0"/>
          </a:p>
          <a:p>
            <a:pPr marL="0" lvl="0" indent="0" fontAlgn="base">
              <a:buNone/>
            </a:pPr>
            <a:r>
              <a:rPr lang="de-DE" dirty="0"/>
              <a:t>* </a:t>
            </a:r>
            <a:r>
              <a:rPr lang="de-DE" dirty="0" err="1"/>
              <a:t>Full</a:t>
            </a:r>
            <a:r>
              <a:rPr lang="de-DE" dirty="0"/>
              <a:t> Court Pressing ist ab der U12 erlaubt, solange die Mannschaft nicht mit mehr als +15 in Führung liegt. Ab diesem Zeitpunkt darf erst ab dem höchsten Punkt der eigenen Dreipunktelinie verteidigt werden. 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B9114F-8D46-B4F3-DA02-97F50A02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6150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E5D76-A22E-2A64-E344-3CC4714E3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8D0F3-F9E3-928D-19E2-B55B8A8C0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STRAFEN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68FE74-9275-6E32-1CB6-25926E4E3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032204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379B8-09D6-5564-F379-4327A22E4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1ED9B-D337-FAFD-9A02-1259085BA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STRAFEN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995319-038D-D2C7-47F9-456CCB26D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1. Vergehen: WARNING</a:t>
            </a:r>
          </a:p>
          <a:p>
            <a:r>
              <a:rPr lang="de-DE" dirty="0"/>
              <a:t>2. Vergehen: 1. TF gegen den HC</a:t>
            </a:r>
          </a:p>
          <a:p>
            <a:r>
              <a:rPr lang="de-DE" dirty="0"/>
              <a:t>3. Vergehen: 2. TF gegen den HC</a:t>
            </a:r>
          </a:p>
          <a:p>
            <a:endParaRPr lang="de-DE" dirty="0"/>
          </a:p>
          <a:p>
            <a:r>
              <a:rPr lang="de-DE" dirty="0"/>
              <a:t>Vergehen werden nach einmaliger Verwarnung mit einem technischen Foul gegen den Coach geahndet. Ab dem zweiten technischen Foul wird der Head Coach ausgeschlossen.</a:t>
            </a:r>
          </a:p>
          <a:p>
            <a:endParaRPr lang="de-DE" dirty="0"/>
          </a:p>
          <a:p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B50CD1-A67B-DC0E-7FDC-4897F20B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66930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4D06E-7249-564F-C782-F9B479C3E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1CC82-2165-A131-0C32-927DFE89CB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122362"/>
            <a:ext cx="8420100" cy="273039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STBV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PRE-SEASON-MEETING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2025-26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62565F-45D3-345B-1D36-222308778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2730396"/>
          </a:xfrm>
        </p:spPr>
        <p:txBody>
          <a:bodyPr/>
          <a:lstStyle/>
          <a:p>
            <a:endParaRPr lang="en-US" b="1" i="1" dirty="0"/>
          </a:p>
          <a:p>
            <a:r>
              <a:rPr lang="en-US" b="1" dirty="0"/>
              <a:t>ÖBV NACHWUCHSREGELN (U14 bis U19)</a:t>
            </a:r>
          </a:p>
          <a:p>
            <a:r>
              <a:rPr lang="en-US" i="1" dirty="0"/>
              <a:t>SL141619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sz="1800" i="1" dirty="0"/>
              <a:t>Graz, am 20.09.2025				Milad Kadkhodaei</a:t>
            </a:r>
          </a:p>
        </p:txBody>
      </p:sp>
    </p:spTree>
    <p:extLst>
      <p:ext uri="{BB962C8B-B14F-4D97-AF65-F5344CB8AC3E}">
        <p14:creationId xmlns:p14="http://schemas.microsoft.com/office/powerpoint/2010/main" val="5628717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ED314-27CF-AF75-408B-0483E34B0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23EC1E-F7BB-B900-1738-0C77AC007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SPIELBALL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9BA002-10DA-CA2A-7CA8-8560C1537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AT" dirty="0"/>
              <a:t>WILSON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56437C-5170-E286-4538-EAA4296C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36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7299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9EB46-69CD-A6B6-E3BB-4E99800D5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CFDB0-434B-A750-3E38-2025276A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SPIELERFASSUNG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A7E071-D3D2-5F2A-908A-5B31FBE31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DSS = Digital </a:t>
            </a:r>
            <a:r>
              <a:rPr lang="de-DE" dirty="0" err="1"/>
              <a:t>Scoresheet</a:t>
            </a:r>
            <a:endParaRPr lang="de-DE" dirty="0"/>
          </a:p>
          <a:p>
            <a:endParaRPr lang="de-DE" dirty="0"/>
          </a:p>
          <a:p>
            <a:r>
              <a:rPr lang="de-DE" dirty="0"/>
              <a:t>Ab der Saison 2025/26 müssen die Spiele mittels Digital </a:t>
            </a:r>
            <a:r>
              <a:rPr lang="de-DE" dirty="0" err="1"/>
              <a:t>Scoresheet</a:t>
            </a:r>
            <a:r>
              <a:rPr lang="de-DE" dirty="0"/>
              <a:t> erfasst werden.</a:t>
            </a:r>
          </a:p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AC180F-9348-910B-89AA-1E8B8109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37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443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8B2B7-C374-E822-7CED-D7200067D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49D6AA-46F5-6749-F22E-B51B0275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STATISTIK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66CB34-31DC-582E-4C3E-4D667D079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U14: nur bei Final </a:t>
            </a:r>
            <a:r>
              <a:rPr lang="de-DE" dirty="0" err="1"/>
              <a:t>Four</a:t>
            </a:r>
            <a:endParaRPr lang="de-AT" dirty="0"/>
          </a:p>
          <a:p>
            <a:r>
              <a:rPr lang="de-DE" dirty="0"/>
              <a:t>U16: nur bei Spielen der 1. Liga + Playoff &amp; Final </a:t>
            </a:r>
            <a:r>
              <a:rPr lang="de-DE" dirty="0" err="1"/>
              <a:t>Four</a:t>
            </a:r>
            <a:endParaRPr lang="de-AT" dirty="0"/>
          </a:p>
          <a:p>
            <a:r>
              <a:rPr lang="de-DE" dirty="0"/>
              <a:t>U19: nur bei Spielen der 1. Liga + Playoff &amp; Final </a:t>
            </a:r>
            <a:r>
              <a:rPr lang="de-DE" dirty="0" err="1"/>
              <a:t>Four</a:t>
            </a:r>
            <a:endParaRPr lang="de-AT" dirty="0"/>
          </a:p>
          <a:p>
            <a:endParaRPr lang="de-DE" dirty="0"/>
          </a:p>
          <a:p>
            <a:r>
              <a:rPr lang="de-DE" dirty="0"/>
              <a:t>Ausdrucke müssen nach jedem Viertel an die Coaches übergeben werden</a:t>
            </a:r>
            <a:endParaRPr lang="de-AT" dirty="0"/>
          </a:p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BF02DF-C2F6-ECB2-9749-3ACD03D91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38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8289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40DED-CCF5-C1A5-956F-FE375AC37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2A603-CEE2-39AB-0779-D5733CFB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VERTEIDIGUNGSFORMEN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5DFF07-0420-25D0-265A-346347CF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U14: Man </a:t>
            </a:r>
            <a:r>
              <a:rPr lang="de-DE" dirty="0" err="1"/>
              <a:t>to</a:t>
            </a:r>
            <a:r>
              <a:rPr lang="de-DE" dirty="0"/>
              <a:t> Man Defense </a:t>
            </a:r>
          </a:p>
          <a:p>
            <a:r>
              <a:rPr lang="de-DE" dirty="0"/>
              <a:t>U16 bis 31.01.: Man </a:t>
            </a:r>
            <a:r>
              <a:rPr lang="de-DE" dirty="0" err="1"/>
              <a:t>to</a:t>
            </a:r>
            <a:r>
              <a:rPr lang="de-DE" dirty="0"/>
              <a:t> Man Defense</a:t>
            </a:r>
          </a:p>
          <a:p>
            <a:r>
              <a:rPr lang="de-DE" dirty="0"/>
              <a:t>U16 ab 01.02.: Verteidigungsform frei wählbar</a:t>
            </a:r>
          </a:p>
          <a:p>
            <a:r>
              <a:rPr lang="de-DE" dirty="0"/>
              <a:t>U19: frei wählbar</a:t>
            </a:r>
            <a:endParaRPr lang="de-AT" dirty="0"/>
          </a:p>
          <a:p>
            <a:endParaRPr lang="de-AT" dirty="0"/>
          </a:p>
          <a:p>
            <a:r>
              <a:rPr lang="de-DE" dirty="0"/>
              <a:t>Bei der Mannverteidigung muss ab der Mittellinie eine klare Angreifer-Verteidiger Zuordnung permanent erkennbar sein.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D4C851-46D1-525C-66BF-0F8BC907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39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639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72836-C9C1-58A9-BC58-E41DAA914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65887-584F-F7C4-5F47-1B9AEA511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U9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76CD92-752B-5EAC-BEFE-8886B48C8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Rückspielregel: nein</a:t>
            </a:r>
          </a:p>
          <a:p>
            <a:r>
              <a:rPr lang="de-DE" dirty="0"/>
              <a:t>Fouls: 4 persönliche Fouls pro Spieler*in</a:t>
            </a:r>
          </a:p>
          <a:p>
            <a:r>
              <a:rPr lang="de-DE" dirty="0"/>
              <a:t>Teamfouls: 3 pro</a:t>
            </a:r>
            <a:r>
              <a:rPr lang="de-DE" u="sng" dirty="0"/>
              <a:t> </a:t>
            </a:r>
            <a:r>
              <a:rPr lang="de-DE" dirty="0"/>
              <a:t>Spielabschnitt (pro Sechstel)</a:t>
            </a:r>
          </a:p>
          <a:p>
            <a:r>
              <a:rPr lang="de-DE" dirty="0"/>
              <a:t>Verteidigung: Man </a:t>
            </a:r>
            <a:r>
              <a:rPr lang="de-DE" dirty="0" err="1"/>
              <a:t>to</a:t>
            </a:r>
            <a:r>
              <a:rPr lang="de-DE" dirty="0"/>
              <a:t> Man Defense (ab der Mittellinie!)</a:t>
            </a:r>
          </a:p>
          <a:p>
            <a:r>
              <a:rPr lang="de-DE" dirty="0"/>
              <a:t>Team Defense: </a:t>
            </a:r>
            <a:r>
              <a:rPr lang="de-DE" dirty="0">
                <a:solidFill>
                  <a:srgbClr val="00B050"/>
                </a:solidFill>
              </a:rPr>
              <a:t>Ab der gegnerischer Dreierlinie </a:t>
            </a:r>
            <a:r>
              <a:rPr lang="de-DE" dirty="0"/>
              <a:t>*</a:t>
            </a:r>
          </a:p>
          <a:p>
            <a:pPr lvl="0" fontAlgn="base"/>
            <a:r>
              <a:rPr lang="de-DE" dirty="0" err="1"/>
              <a:t>Full</a:t>
            </a:r>
            <a:r>
              <a:rPr lang="de-DE" dirty="0"/>
              <a:t> Court Pressing: </a:t>
            </a:r>
            <a:r>
              <a:rPr lang="de-DE" dirty="0">
                <a:solidFill>
                  <a:srgbClr val="FF0000"/>
                </a:solidFill>
              </a:rPr>
              <a:t>Nicht erlaubt</a:t>
            </a:r>
            <a:endParaRPr lang="de-DE" dirty="0"/>
          </a:p>
          <a:p>
            <a:pPr marL="0" lvl="0" indent="0" fontAlgn="base">
              <a:buNone/>
            </a:pPr>
            <a:endParaRPr lang="de-DE" dirty="0"/>
          </a:p>
          <a:p>
            <a:pPr marL="0" indent="0" fontAlgn="base">
              <a:buNone/>
            </a:pPr>
            <a:r>
              <a:rPr lang="de-DE" sz="2400" i="1" dirty="0"/>
              <a:t>* In den Altersklassen U11 und jünger wird ab der gegnerischen Dreierlinie verteidigt. Ab +15 darf erst ab dem höchsten Punkt der eigenen Dreipunktlinie verteidigt werden.</a:t>
            </a:r>
            <a:endParaRPr lang="de-AT" sz="2400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B4C0FF-379D-4966-997E-7449A235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4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5560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917C1-3187-BB38-754C-453111324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77847-ED0F-576F-D1C5-521AF8061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STRAFEN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092B3D-6CFE-20AD-A560-31E4E5B04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1. Vergehen: WARNING</a:t>
            </a:r>
          </a:p>
          <a:p>
            <a:r>
              <a:rPr lang="de-DE" dirty="0"/>
              <a:t>2. Vergehen: Freiwurf + Einwurf Mittellinie</a:t>
            </a:r>
          </a:p>
          <a:p>
            <a:r>
              <a:rPr lang="de-DE" dirty="0"/>
              <a:t>3. Vergehen: Freiwurf + Einwurf Mittellinie usw.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Vergehen werden nach einmaliger Verwarnung mit einem Freiwurf und einem Einwurf an der Mittellinie für die angreifende Mannschaft geahndet.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C7A398-0A5E-E0C7-D93A-F00340A1E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40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3854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1F943-4E3C-03F1-7991-C5B6166AE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47636-6062-3FB5-9DFA-EE3C7DC8E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STRAFEN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8AE5BA-680E-959C-C59C-67CA247E3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Darüber hinaus ist es ab der Saison 2025/26 möglich mit dem entsprechenden Formular Verstöße gegen diese Richtlinie zu melden. Dies wird von einer Expertenkommission geprüft. Sollten hierbei Verstöße festgestellt werden, können Spiele rückwirkend strafbeglaubigt werden.</a:t>
            </a:r>
            <a:endParaRPr lang="de-AT" dirty="0"/>
          </a:p>
          <a:p>
            <a:r>
              <a:rPr lang="de-DE" dirty="0"/>
              <a:t>Diese Möglichkeit soll </a:t>
            </a:r>
            <a:r>
              <a:rPr lang="de-DE" dirty="0" err="1"/>
              <a:t>Schiedsrichter:innen</a:t>
            </a:r>
            <a:r>
              <a:rPr lang="de-DE" dirty="0"/>
              <a:t> bei der Entscheidungsfindung entlasten. Im Zweifelsfall kann auf dieses Tool hingewiesen werden. Klare Verstöße sind dennoch weiterhin umgehend vor Ort zu ahnden.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595095-3399-6A3A-5BF7-98FE1555E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41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9682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8E26A-7757-ED8B-196B-48CDB3755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4F38BA-0794-430E-274B-9A5B25DDC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PICK &amp; ROLL, HAND-OFF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C0568-3E4B-4FE4-F23E-7D97F58A3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920163" cy="4783714"/>
          </a:xfrm>
        </p:spPr>
        <p:txBody>
          <a:bodyPr/>
          <a:lstStyle/>
          <a:p>
            <a:r>
              <a:rPr lang="de-DE" dirty="0"/>
              <a:t>Ab der Saison 2025/26 sind </a:t>
            </a:r>
            <a:r>
              <a:rPr lang="de-DE" dirty="0" err="1"/>
              <a:t>Handoff</a:t>
            </a:r>
            <a:r>
              <a:rPr lang="de-DE" dirty="0"/>
              <a:t>-Varianten und </a:t>
            </a:r>
            <a:r>
              <a:rPr lang="de-DE" dirty="0" err="1"/>
              <a:t>Pick’n’Roll</a:t>
            </a:r>
            <a:r>
              <a:rPr lang="de-DE" dirty="0"/>
              <a:t> ab der Superliga14 wieder </a:t>
            </a:r>
            <a:r>
              <a:rPr lang="de-DE" b="1" dirty="0">
                <a:solidFill>
                  <a:srgbClr val="00B050"/>
                </a:solidFill>
              </a:rPr>
              <a:t>ERLAUBT</a:t>
            </a:r>
            <a:r>
              <a:rPr lang="de-DE" dirty="0"/>
              <a:t>.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B563B0-084A-5380-AC5D-10F999944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42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7217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21A88-7DF1-CC0F-7256-666436543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0D29F-EA3F-29A3-6536-4EC01CFB9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DANKE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7CEDE7-06B8-B7D8-1E95-7A8D33225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43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6058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2B9EA-4341-AFA0-2B29-64ADC2A48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2F071D-62A2-2074-EDB1-1E0ABFCE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U10 BEWERB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8FE3FC-5228-076F-10BA-9D994E64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5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3712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439F8-E448-4B02-1029-7A6E2C8A8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221C99-B557-7EB5-A804-C6CEE6DCE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U10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C0ABC2-FB5B-3E2B-A698-06F57C063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Ballgröße: 5</a:t>
            </a:r>
          </a:p>
          <a:p>
            <a:pPr lvl="0" fontAlgn="base"/>
            <a:r>
              <a:rPr lang="de-DE" dirty="0"/>
              <a:t>Korbhöhe: 2,60 Meter</a:t>
            </a:r>
          </a:p>
          <a:p>
            <a:pPr lvl="0" fontAlgn="base"/>
            <a:r>
              <a:rPr lang="de-DE" dirty="0"/>
              <a:t>Spielform: 4 x 4</a:t>
            </a:r>
          </a:p>
          <a:p>
            <a:pPr fontAlgn="base"/>
            <a:r>
              <a:rPr lang="de-DE" dirty="0"/>
              <a:t>Spielzeit Turnier: 6 x 4 min netto*</a:t>
            </a:r>
          </a:p>
          <a:p>
            <a:pPr lvl="0" fontAlgn="base"/>
            <a:r>
              <a:rPr lang="de-DE" dirty="0"/>
              <a:t>Spielzeit Einzelspiel: </a:t>
            </a:r>
            <a:r>
              <a:rPr lang="de-DE" b="1" dirty="0"/>
              <a:t>6 x 4 min </a:t>
            </a:r>
            <a:r>
              <a:rPr lang="de-DE" dirty="0"/>
              <a:t>netto*</a:t>
            </a:r>
          </a:p>
          <a:p>
            <a:pPr lvl="0" fontAlgn="base"/>
            <a:r>
              <a:rPr lang="de-DE" dirty="0"/>
              <a:t>Pausen: 1 Minute; Halbzeit: 5 min</a:t>
            </a:r>
          </a:p>
          <a:p>
            <a:pPr lvl="0" fontAlgn="base"/>
            <a:endParaRPr lang="de-DE" dirty="0"/>
          </a:p>
          <a:p>
            <a:pPr marL="0" lvl="0" indent="0" fontAlgn="base">
              <a:buNone/>
            </a:pPr>
            <a:r>
              <a:rPr lang="de-DE" i="1" dirty="0"/>
              <a:t>* In den letzten zwei Spielminuten des 6. Abschnitts wird die Spieluhr auch nach jedem Korberfolg angehalten</a:t>
            </a:r>
            <a:endParaRPr lang="de-AT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13FBD9-D0C1-28F7-CB9F-75CD0D22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6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5516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BBA3C-9B92-E910-6483-F198FDDAB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F48FC-4F1C-52DD-B72D-4DAFFA0F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U10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30923B-EA8C-3C9E-E587-1E87B0B77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r>
              <a:rPr lang="de-DE" dirty="0"/>
              <a:t>Rückspielregel: nein</a:t>
            </a:r>
          </a:p>
          <a:p>
            <a:r>
              <a:rPr lang="de-DE" dirty="0"/>
              <a:t>Fouls: 4 persönliche Fouls pro Spieler*in</a:t>
            </a:r>
          </a:p>
          <a:p>
            <a:r>
              <a:rPr lang="de-DE" dirty="0"/>
              <a:t>Teamfouls: 3 pro</a:t>
            </a:r>
            <a:r>
              <a:rPr lang="de-DE" u="sng" dirty="0"/>
              <a:t> </a:t>
            </a:r>
            <a:r>
              <a:rPr lang="de-DE" dirty="0"/>
              <a:t>Spielabschnitt (pro Sechstel)</a:t>
            </a:r>
          </a:p>
          <a:p>
            <a:r>
              <a:rPr lang="de-DE" dirty="0"/>
              <a:t>Verteidigung: Man </a:t>
            </a:r>
            <a:r>
              <a:rPr lang="de-DE" dirty="0" err="1"/>
              <a:t>to</a:t>
            </a:r>
            <a:r>
              <a:rPr lang="de-DE" dirty="0"/>
              <a:t> Man Defense (ab der Mittellinie!)</a:t>
            </a:r>
          </a:p>
          <a:p>
            <a:r>
              <a:rPr lang="de-DE" dirty="0"/>
              <a:t>Team Defense: </a:t>
            </a:r>
            <a:r>
              <a:rPr lang="de-DE" dirty="0">
                <a:solidFill>
                  <a:srgbClr val="00B050"/>
                </a:solidFill>
              </a:rPr>
              <a:t>Ab der gegnerischer Dreierlinie </a:t>
            </a:r>
            <a:r>
              <a:rPr lang="de-DE" dirty="0"/>
              <a:t>*</a:t>
            </a:r>
          </a:p>
          <a:p>
            <a:pPr lvl="0" fontAlgn="base"/>
            <a:r>
              <a:rPr lang="de-DE" dirty="0" err="1"/>
              <a:t>Full</a:t>
            </a:r>
            <a:r>
              <a:rPr lang="de-DE" dirty="0"/>
              <a:t> Court Pressing: </a:t>
            </a:r>
            <a:r>
              <a:rPr lang="de-DE" dirty="0">
                <a:solidFill>
                  <a:srgbClr val="FF0000"/>
                </a:solidFill>
              </a:rPr>
              <a:t>Nicht erlaubt</a:t>
            </a:r>
            <a:endParaRPr lang="de-DE" dirty="0"/>
          </a:p>
          <a:p>
            <a:pPr marL="0" lvl="0" indent="0" fontAlgn="base">
              <a:buNone/>
            </a:pPr>
            <a:endParaRPr lang="de-DE" dirty="0"/>
          </a:p>
          <a:p>
            <a:pPr marL="0" indent="0" fontAlgn="base">
              <a:buNone/>
            </a:pPr>
            <a:r>
              <a:rPr lang="de-DE" sz="2400" i="1" dirty="0"/>
              <a:t>* In den Altersklassen U11 und jünger wird ab der gegnerischen Dreierlinie verteidigt. Ab +15 darf erst ab dem höchsten Punkt der eigenen Dreipunktlinie verteidigt werden.</a:t>
            </a:r>
            <a:endParaRPr lang="de-AT" sz="2400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6C3E-CE7D-FA27-A1C4-713E456A8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7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7078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D78EC-4BC6-2B9B-3733-61FA11131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80094-4CA9-DDF0-8FA4-26A1A146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U11 BEWERB</a:t>
            </a:r>
            <a:endParaRPr lang="de-AT" sz="4000" b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D836E3-C8FA-DCC4-AFA9-0825D6E7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8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6997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1F2DF-A736-90F7-1176-13FE72E2B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C863A-5DFD-B5A9-5D10-F832E260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732596"/>
            <a:ext cx="8543925" cy="73728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sz="4000" b="1" dirty="0"/>
              <a:t>U11 BEWERB</a:t>
            </a:r>
            <a:endParaRPr lang="de-AT" sz="4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6228EE-71D3-A264-61F8-ECE21F93B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7" y="1649339"/>
            <a:ext cx="8543925" cy="4783714"/>
          </a:xfrm>
        </p:spPr>
        <p:txBody>
          <a:bodyPr/>
          <a:lstStyle/>
          <a:p>
            <a:pPr lvl="0" fontAlgn="base"/>
            <a:r>
              <a:rPr lang="de-DE" dirty="0"/>
              <a:t>Ballgröße: 5</a:t>
            </a:r>
          </a:p>
          <a:p>
            <a:pPr lvl="0" fontAlgn="base"/>
            <a:r>
              <a:rPr lang="de-DE" dirty="0"/>
              <a:t>Korbhöhe: 2,60 Meter</a:t>
            </a:r>
          </a:p>
          <a:p>
            <a:pPr lvl="0" fontAlgn="base"/>
            <a:r>
              <a:rPr lang="de-DE" dirty="0"/>
              <a:t>Spielform: 4 x 4</a:t>
            </a:r>
          </a:p>
          <a:p>
            <a:pPr fontAlgn="base"/>
            <a:r>
              <a:rPr lang="de-DE" dirty="0"/>
              <a:t>Spielzeit Turnier: 6 x 4 min netto*</a:t>
            </a:r>
          </a:p>
          <a:p>
            <a:pPr lvl="0" fontAlgn="base"/>
            <a:r>
              <a:rPr lang="de-DE" dirty="0"/>
              <a:t>Spielzeit Einzelspiel: </a:t>
            </a:r>
            <a:r>
              <a:rPr lang="de-DE" b="1" dirty="0"/>
              <a:t>6 x 5 min </a:t>
            </a:r>
            <a:r>
              <a:rPr lang="de-DE" dirty="0"/>
              <a:t>netto*</a:t>
            </a:r>
          </a:p>
          <a:p>
            <a:pPr lvl="0" fontAlgn="base"/>
            <a:r>
              <a:rPr lang="de-DE" dirty="0"/>
              <a:t>Pausen: 1 Minute; Halbzeit: 5 min</a:t>
            </a:r>
          </a:p>
          <a:p>
            <a:pPr marL="0" lvl="0" indent="0" fontAlgn="base">
              <a:buNone/>
            </a:pPr>
            <a:endParaRPr lang="de-DE" dirty="0"/>
          </a:p>
          <a:p>
            <a:pPr marL="0" lvl="0" indent="0" fontAlgn="base">
              <a:buNone/>
            </a:pPr>
            <a:r>
              <a:rPr lang="de-DE" i="1" dirty="0"/>
              <a:t>* In den letzten zwei Spielminuten des 6. Abschnitts wird die Spieluhr auch nach jedem Korberfolg angehalten</a:t>
            </a:r>
            <a:endParaRPr lang="de-AT" i="1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4619A6-B453-4948-90A1-620209E6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1111" y="6509967"/>
            <a:ext cx="3503775" cy="241211"/>
          </a:xfrm>
        </p:spPr>
        <p:txBody>
          <a:bodyPr/>
          <a:lstStyle/>
          <a:p>
            <a:pPr algn="ctr"/>
            <a:r>
              <a:rPr lang="en-US" sz="1100" dirty="0"/>
              <a:t>© 2025 Basketball Austria Referee Department | Slide </a:t>
            </a:r>
            <a:fld id="{D1D30AF6-8BE6-451B-AE81-861C7CC649B8}" type="slidenum">
              <a:rPr lang="en-US" sz="1100" smtClean="0"/>
              <a:t>9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9498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0E5AF10B114D4DBE717FF3C812452E" ma:contentTypeVersion="14" ma:contentTypeDescription="Ein neues Dokument erstellen." ma:contentTypeScope="" ma:versionID="04011ce4031409a5938d8bb72724b307">
  <xsd:schema xmlns:xsd="http://www.w3.org/2001/XMLSchema" xmlns:xs="http://www.w3.org/2001/XMLSchema" xmlns:p="http://schemas.microsoft.com/office/2006/metadata/properties" xmlns:ns2="2f1d4adf-5f06-4dde-a19b-6baa5f1b27ed" xmlns:ns3="7fbc16f2-1f6d-4103-adee-a8ce36c7bb3e" targetNamespace="http://schemas.microsoft.com/office/2006/metadata/properties" ma:root="true" ma:fieldsID="ad71ac56f748ba23d2f96de9aa6e6397" ns2:_="" ns3:_="">
    <xsd:import namespace="2f1d4adf-5f06-4dde-a19b-6baa5f1b27ed"/>
    <xsd:import namespace="7fbc16f2-1f6d-4103-adee-a8ce36c7bb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d4adf-5f06-4dde-a19b-6baa5f1b27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34458e0b-3132-4a0a-9674-3748a05f3d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bc16f2-1f6d-4103-adee-a8ce36c7bb3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18c5aff-3b9d-4bba-836b-e74e00664301}" ma:internalName="TaxCatchAll" ma:showField="CatchAllData" ma:web="7fbc16f2-1f6d-4103-adee-a8ce36c7bb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bc16f2-1f6d-4103-adee-a8ce36c7bb3e" xsi:nil="true"/>
    <lcf76f155ced4ddcb4097134ff3c332f xmlns="2f1d4adf-5f06-4dde-a19b-6baa5f1b27e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6DED8B-06F1-4AC9-B26E-481105A283B4}"/>
</file>

<file path=customXml/itemProps2.xml><?xml version="1.0" encoding="utf-8"?>
<ds:datastoreItem xmlns:ds="http://schemas.openxmlformats.org/officeDocument/2006/customXml" ds:itemID="{9BE242F5-36B8-47C9-B1CB-6E1FD21C7AFA}"/>
</file>

<file path=customXml/itemProps3.xml><?xml version="1.0" encoding="utf-8"?>
<ds:datastoreItem xmlns:ds="http://schemas.openxmlformats.org/officeDocument/2006/customXml" ds:itemID="{5A3ABECA-84CF-4B76-9BD0-580906FDBB23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1981</Words>
  <Application>Microsoft Macintosh PowerPoint</Application>
  <PresentationFormat>A4-Papier (210 x 297 mm)</PresentationFormat>
  <Paragraphs>245</Paragraphs>
  <Slides>43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43</vt:i4>
      </vt:variant>
    </vt:vector>
  </HeadingPairs>
  <TitlesOfParts>
    <vt:vector size="47" baseType="lpstr">
      <vt:lpstr>Aptos</vt:lpstr>
      <vt:lpstr>Arial</vt:lpstr>
      <vt:lpstr>Calibri</vt:lpstr>
      <vt:lpstr>Office</vt:lpstr>
      <vt:lpstr>STBV PRE-SEASON-MEETING 2025-26</vt:lpstr>
      <vt:lpstr>U9 BEWERB</vt:lpstr>
      <vt:lpstr>U9 BEWERB</vt:lpstr>
      <vt:lpstr>U9 BEWERB</vt:lpstr>
      <vt:lpstr>U10 BEWERB</vt:lpstr>
      <vt:lpstr>U10 BEWERB</vt:lpstr>
      <vt:lpstr>U10 BEWERB</vt:lpstr>
      <vt:lpstr>U11 BEWERB</vt:lpstr>
      <vt:lpstr>U11 BEWERB</vt:lpstr>
      <vt:lpstr>U11 BEWERB</vt:lpstr>
      <vt:lpstr>U12 BEWERB</vt:lpstr>
      <vt:lpstr>U12 BEWERB</vt:lpstr>
      <vt:lpstr>U12 BEWERB</vt:lpstr>
      <vt:lpstr>U13 BEWERB</vt:lpstr>
      <vt:lpstr>ÜBERBLICK</vt:lpstr>
      <vt:lpstr>TIMEOUT</vt:lpstr>
      <vt:lpstr>VERLÄNGERUNG</vt:lpstr>
      <vt:lpstr>FREIWURF</vt:lpstr>
      <vt:lpstr>RÜCKSPIEL</vt:lpstr>
      <vt:lpstr>3-PUNKTE-WURF</vt:lpstr>
      <vt:lpstr>EINWURF IM RÜCKFELD</vt:lpstr>
      <vt:lpstr>TEAMGRÖSSE</vt:lpstr>
      <vt:lpstr>24 Sekunden Shotclock</vt:lpstr>
      <vt:lpstr>U9 bis U12 WECHSEL</vt:lpstr>
      <vt:lpstr>U9 bis U12 WECHSEL</vt:lpstr>
      <vt:lpstr>U9 bis U12 FOULS</vt:lpstr>
      <vt:lpstr>U9 bis U12 EINWURF</vt:lpstr>
      <vt:lpstr>U9 bis U12 DOPPELN</vt:lpstr>
      <vt:lpstr>U9 bis U12 PICK &amp; ROLL</vt:lpstr>
      <vt:lpstr>U9 bis U12 HELP DEFENSE</vt:lpstr>
      <vt:lpstr>U9 bis U12 TEAM DEFENSE</vt:lpstr>
      <vt:lpstr>U9 bis U12 FULL COURT PRESSING</vt:lpstr>
      <vt:lpstr>STRAFEN</vt:lpstr>
      <vt:lpstr>STRAFEN</vt:lpstr>
      <vt:lpstr>STBV PRE-SEASON-MEETING 2025-26</vt:lpstr>
      <vt:lpstr>SPIELBALL</vt:lpstr>
      <vt:lpstr>SPIELERFASSUNG</vt:lpstr>
      <vt:lpstr>STATISTIK</vt:lpstr>
      <vt:lpstr>VERTEIDIGUNGSFORMEN</vt:lpstr>
      <vt:lpstr>STRAFEN</vt:lpstr>
      <vt:lpstr>STRAFEN</vt:lpstr>
      <vt:lpstr>PICK &amp; ROLL, HAND-OFF</vt:lpstr>
      <vt:lpstr>DANKE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Johannes Wiesmann</dc:creator>
  <cp:lastModifiedBy>Kadkhodaei, Milad</cp:lastModifiedBy>
  <cp:revision>11</cp:revision>
  <dcterms:created xsi:type="dcterms:W3CDTF">2023-09-27T15:01:53Z</dcterms:created>
  <dcterms:modified xsi:type="dcterms:W3CDTF">2025-09-17T13:40:50Z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0x0101001A0E5AF10B114D4DBE717FF3C812452E</vt:lpwstr>
  </property>
</Properties>
</file>